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0" r:id="rId2"/>
    <p:sldId id="257" r:id="rId3"/>
    <p:sldId id="258" r:id="rId4"/>
    <p:sldId id="259" r:id="rId5"/>
    <p:sldId id="261" r:id="rId6"/>
    <p:sldId id="262" r:id="rId7"/>
    <p:sldId id="263" r:id="rId8"/>
    <p:sldId id="256" r:id="rId9"/>
    <p:sldId id="267" r:id="rId10"/>
    <p:sldId id="268" r:id="rId11"/>
    <p:sldId id="264" r:id="rId12"/>
    <p:sldId id="265" r:id="rId13"/>
    <p:sldId id="266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4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32443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2977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279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1972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6039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873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962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10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34573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2140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49234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FAD0E06-1740-48F4-AADE-5FCF855E888E}" type="datetimeFigureOut">
              <a:rPr lang="es-MX" smtClean="0"/>
              <a:t>16/06/2019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6A879-6160-4CE8-AC69-E005E6C9B7C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28601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200400" y="685800"/>
            <a:ext cx="5511800" cy="1308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6600" dirty="0" smtClean="0">
                <a:solidFill>
                  <a:schemeClr val="tx1"/>
                </a:solidFill>
                <a:latin typeface="+mj-lt"/>
              </a:rPr>
              <a:t>True </a:t>
            </a:r>
            <a:r>
              <a:rPr lang="es-MX" sz="6600" dirty="0" err="1" smtClean="0">
                <a:solidFill>
                  <a:schemeClr val="tx1"/>
                </a:solidFill>
                <a:latin typeface="+mj-lt"/>
              </a:rPr>
              <a:t>Work</a:t>
            </a:r>
            <a:r>
              <a:rPr lang="es-MX" sz="6600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s-MX" sz="6600" dirty="0" err="1" smtClean="0">
                <a:solidFill>
                  <a:schemeClr val="tx1"/>
                </a:solidFill>
                <a:latin typeface="+mj-lt"/>
              </a:rPr>
              <a:t>Soft</a:t>
            </a:r>
            <a:endParaRPr lang="es-MX" sz="6600" dirty="0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906578"/>
              </p:ext>
            </p:extLst>
          </p:nvPr>
        </p:nvGraphicFramePr>
        <p:xfrm>
          <a:off x="3200400" y="2142066"/>
          <a:ext cx="5715000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0407">
                  <a:extLst>
                    <a:ext uri="{9D8B030D-6E8A-4147-A177-3AD203B41FA5}">
                      <a16:colId xmlns:a16="http://schemas.microsoft.com/office/drawing/2014/main" val="1662406616"/>
                    </a:ext>
                  </a:extLst>
                </a:gridCol>
                <a:gridCol w="2334593">
                  <a:extLst>
                    <a:ext uri="{9D8B030D-6E8A-4147-A177-3AD203B41FA5}">
                      <a16:colId xmlns:a16="http://schemas.microsoft.com/office/drawing/2014/main" val="32679808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1" dirty="0" smtClean="0"/>
                        <a:t>Nombre</a:t>
                      </a:r>
                      <a:endParaRPr lang="es-MX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b="1" dirty="0" smtClean="0"/>
                        <a:t>Matricula </a:t>
                      </a:r>
                      <a:endParaRPr lang="es-MX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980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 smtClean="0"/>
                        <a:t>Andrea Viridiana García Chávez 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16000078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49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 smtClean="0"/>
                        <a:t>Ernesto Rico Gutiérrez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16000018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775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 smtClean="0"/>
                        <a:t>Gilberto Sánchez Castro 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16000012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027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 smtClean="0"/>
                        <a:t>Marco Alejandro Trenado Herrera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16000069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5916447"/>
                  </a:ext>
                </a:extLst>
              </a:tr>
            </a:tbl>
          </a:graphicData>
        </a:graphic>
      </p:graphicFrame>
      <p:sp>
        <p:nvSpPr>
          <p:cNvPr id="7" name="Rectángulo 6"/>
          <p:cNvSpPr/>
          <p:nvPr/>
        </p:nvSpPr>
        <p:spPr>
          <a:xfrm>
            <a:off x="3397250" y="4144432"/>
            <a:ext cx="5321300" cy="520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 smtClean="0">
                <a:solidFill>
                  <a:schemeClr val="tx1"/>
                </a:solidFill>
              </a:rPr>
              <a:t>Rodolfo Martínez Puente</a:t>
            </a:r>
            <a:endParaRPr lang="es-MX" sz="2000" dirty="0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3295650" y="4665132"/>
            <a:ext cx="5321300" cy="520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dirty="0" smtClean="0">
                <a:solidFill>
                  <a:schemeClr val="tx1"/>
                </a:solidFill>
              </a:rPr>
              <a:t>16/02019</a:t>
            </a:r>
            <a:endParaRPr lang="es-MX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32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04" y="1736772"/>
            <a:ext cx="6338070" cy="1759116"/>
          </a:xfrm>
          <a:prstGeom prst="rect">
            <a:avLst/>
          </a:prstGeom>
        </p:spPr>
      </p:pic>
      <p:sp>
        <p:nvSpPr>
          <p:cNvPr id="5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1804467" y="714231"/>
            <a:ext cx="3182144" cy="80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Favoritos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sp>
        <p:nvSpPr>
          <p:cNvPr id="6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7975528" y="2390987"/>
            <a:ext cx="3182144" cy="8001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Carrito de compras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r="31380"/>
          <a:stretch/>
        </p:blipFill>
        <p:spPr>
          <a:xfrm>
            <a:off x="7005247" y="3191088"/>
            <a:ext cx="5122705" cy="161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355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1183084" y="304799"/>
            <a:ext cx="3182144" cy="80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Los Servicios de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sp>
        <p:nvSpPr>
          <p:cNvPr id="5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7803356" y="304798"/>
            <a:ext cx="3182144" cy="80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Membresía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41996" t="9896" r="21303" b="52951"/>
          <a:stretch/>
        </p:blipFill>
        <p:spPr>
          <a:xfrm>
            <a:off x="386555" y="1104899"/>
            <a:ext cx="4775201" cy="2717799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33895" t="9722" r="45608" b="71008"/>
          <a:stretch/>
        </p:blipFill>
        <p:spPr>
          <a:xfrm>
            <a:off x="8060927" y="1206499"/>
            <a:ext cx="2667001" cy="140969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8175" y="5141918"/>
            <a:ext cx="8553450" cy="619125"/>
          </a:xfrm>
          <a:prstGeom prst="rect">
            <a:avLst/>
          </a:prstGeom>
        </p:spPr>
      </p:pic>
      <p:sp>
        <p:nvSpPr>
          <p:cNvPr id="9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3784600" y="4237039"/>
            <a:ext cx="4508500" cy="80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Exhibiciones Comerciales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1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1990623" y="1142999"/>
            <a:ext cx="3182144" cy="80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Listo para la nave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sp>
        <p:nvSpPr>
          <p:cNvPr id="5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7639269" y="342898"/>
            <a:ext cx="3182144" cy="80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Categorías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n 5"/>
          <p:cNvPicPr/>
          <p:nvPr/>
        </p:nvPicPr>
        <p:blipFill rotWithShape="1">
          <a:blip r:embed="rId2"/>
          <a:srcRect r="61541"/>
          <a:stretch/>
        </p:blipFill>
        <p:spPr>
          <a:xfrm>
            <a:off x="7224754" y="1143000"/>
            <a:ext cx="4011174" cy="5489811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27378" t="36147" r="6749" b="14039"/>
          <a:stretch/>
        </p:blipFill>
        <p:spPr>
          <a:xfrm>
            <a:off x="259308" y="2210936"/>
            <a:ext cx="6644774" cy="282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21703" r="59713"/>
          <a:stretch/>
        </p:blipFill>
        <p:spPr>
          <a:xfrm>
            <a:off x="1978927" y="2271144"/>
            <a:ext cx="2210938" cy="1933575"/>
          </a:xfrm>
          <a:prstGeom prst="rect">
            <a:avLst/>
          </a:prstGeom>
        </p:spPr>
      </p:pic>
      <p:sp>
        <p:nvSpPr>
          <p:cNvPr id="10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2083558" y="434771"/>
            <a:ext cx="7997588" cy="8001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Cuenta con información acerca de la empresa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239" y="1347289"/>
            <a:ext cx="6134100" cy="53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64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21703" r="59713"/>
          <a:stretch/>
        </p:blipFill>
        <p:spPr>
          <a:xfrm>
            <a:off x="2019870" y="2257496"/>
            <a:ext cx="2210938" cy="1933575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2156347" y="2947916"/>
            <a:ext cx="1774209" cy="245660"/>
          </a:xfrm>
          <a:prstGeom prst="rect">
            <a:avLst/>
          </a:prstGeom>
          <a:noFill/>
          <a:ln w="28575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11" name="Conector recto de flecha 10"/>
          <p:cNvCxnSpPr/>
          <p:nvPr/>
        </p:nvCxnSpPr>
        <p:spPr>
          <a:xfrm flipV="1">
            <a:off x="1528549" y="3319819"/>
            <a:ext cx="600502" cy="651681"/>
          </a:xfrm>
          <a:prstGeom prst="straightConnector1">
            <a:avLst/>
          </a:prstGeom>
          <a:ln w="28575">
            <a:solidFill>
              <a:srgbClr val="FF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1278339" y="459900"/>
            <a:ext cx="9749051" cy="8001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Muestra ubicaciones físicas en distintas partes del mundo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810" y="1256875"/>
            <a:ext cx="4591050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550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315" y="2175609"/>
            <a:ext cx="2143125" cy="1933575"/>
          </a:xfrm>
          <a:prstGeom prst="rect">
            <a:avLst/>
          </a:prstGeom>
        </p:spPr>
      </p:pic>
      <p:sp>
        <p:nvSpPr>
          <p:cNvPr id="5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2083558" y="434771"/>
            <a:ext cx="7997588" cy="8001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Cuenta con sección de avisos legales 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603" y="1542197"/>
            <a:ext cx="5632705" cy="4551528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624085" y="3521122"/>
            <a:ext cx="1774209" cy="245660"/>
          </a:xfrm>
          <a:prstGeom prst="rect">
            <a:avLst/>
          </a:prstGeom>
          <a:noFill/>
          <a:ln w="28575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8" name="Conector recto de flecha 7"/>
          <p:cNvCxnSpPr/>
          <p:nvPr/>
        </p:nvCxnSpPr>
        <p:spPr>
          <a:xfrm flipV="1">
            <a:off x="996287" y="3893025"/>
            <a:ext cx="600502" cy="651681"/>
          </a:xfrm>
          <a:prstGeom prst="straightConnector1">
            <a:avLst/>
          </a:prstGeom>
          <a:ln w="28575">
            <a:solidFill>
              <a:srgbClr val="FF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21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1780419" y="810581"/>
            <a:ext cx="7997588" cy="8001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Formas de pago 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55" y="1610682"/>
            <a:ext cx="3013364" cy="285453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823" y="3925319"/>
            <a:ext cx="3428849" cy="151161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213" y="2585002"/>
            <a:ext cx="2879877" cy="76604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640" y="3157127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336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82988" y="1102890"/>
            <a:ext cx="10515600" cy="2189018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s-MX" sz="2400" dirty="0">
                <a:latin typeface="+mj-lt"/>
              </a:rPr>
              <a:t>Dado que es una página de comercio electrónico en china y que actualmente ha sido internacionalizada, la manera de buscar buenos y confiables vendedores es más difícil </a:t>
            </a:r>
            <a:endParaRPr lang="es-MX" sz="2400" dirty="0">
              <a:latin typeface="+mj-lt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13"/>
          <a:stretch/>
        </p:blipFill>
        <p:spPr>
          <a:xfrm>
            <a:off x="2837027" y="3125653"/>
            <a:ext cx="6407521" cy="318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313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509" y="2930236"/>
            <a:ext cx="3660197" cy="3660197"/>
          </a:xfrm>
          <a:prstGeom prst="rect">
            <a:avLst/>
          </a:prstGeom>
        </p:spPr>
      </p:pic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976951" y="1253836"/>
            <a:ext cx="10515600" cy="140623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s-MX" sz="2400" dirty="0">
                <a:latin typeface="+mj-lt"/>
              </a:rPr>
              <a:t>En la mayoría de los sitios donde se implemente el comercio electrónico es necesario estar registrado, como es el caso de Alibaba.com </a:t>
            </a:r>
          </a:p>
        </p:txBody>
      </p:sp>
    </p:spTree>
    <p:extLst>
      <p:ext uri="{BB962C8B-B14F-4D97-AF65-F5344CB8AC3E}">
        <p14:creationId xmlns:p14="http://schemas.microsoft.com/office/powerpoint/2010/main" val="4151032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54182" y="1094510"/>
            <a:ext cx="81464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MX" sz="2400" dirty="0">
                <a:latin typeface="+mj-lt"/>
                <a:ea typeface="Calibri" panose="020F0502020204030204" pitchFamily="34" charset="0"/>
              </a:rPr>
              <a:t>Alibaba.com no maneja una extensa gama de colores dentro de su sitio web, actualmente solo hace uso de </a:t>
            </a:r>
            <a:r>
              <a:rPr lang="es-MX" sz="2400" dirty="0" smtClean="0">
                <a:latin typeface="+mj-lt"/>
                <a:ea typeface="Calibri" panose="020F0502020204030204" pitchFamily="34" charset="0"/>
              </a:rPr>
              <a:t>colores:</a:t>
            </a:r>
            <a:endParaRPr lang="es-MX" sz="2400" dirty="0">
              <a:latin typeface="+mj-lt"/>
            </a:endParaRPr>
          </a:p>
        </p:txBody>
      </p:sp>
      <p:sp>
        <p:nvSpPr>
          <p:cNvPr id="5" name="Conector 4"/>
          <p:cNvSpPr/>
          <p:nvPr/>
        </p:nvSpPr>
        <p:spPr>
          <a:xfrm>
            <a:off x="5347854" y="3186546"/>
            <a:ext cx="2549237" cy="2369126"/>
          </a:xfrm>
          <a:prstGeom prst="flowChartConnector">
            <a:avLst/>
          </a:prstGeom>
          <a:solidFill>
            <a:schemeClr val="accent2"/>
          </a:solidFill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onector 5"/>
          <p:cNvSpPr/>
          <p:nvPr/>
        </p:nvSpPr>
        <p:spPr>
          <a:xfrm>
            <a:off x="7176654" y="3186546"/>
            <a:ext cx="2549237" cy="236912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62721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639" y="1260216"/>
            <a:ext cx="8005220" cy="3502284"/>
          </a:xfrm>
          <a:prstGeom prst="rect">
            <a:avLst/>
          </a:prstGeom>
        </p:spPr>
      </p:pic>
      <p:pic>
        <p:nvPicPr>
          <p:cNvPr id="7" name="Marcador de posición de 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9" r="17199"/>
          <a:stretch>
            <a:fillRect/>
          </a:stretch>
        </p:blipFill>
        <p:spPr>
          <a:xfrm>
            <a:off x="9980476" y="0"/>
            <a:ext cx="22115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864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1995054" y="4696691"/>
            <a:ext cx="8326582" cy="1697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MX" sz="2400" dirty="0">
                <a:latin typeface="+mj-lt"/>
                <a:ea typeface="Calibri" panose="020F0502020204030204" pitchFamily="34" charset="0"/>
              </a:rPr>
              <a:t>Dentro del sitio de Alibaba.com el tipo de letra es bastante adecuado para poder navegar y comprar sin ningún problema, ya que no es ni muy pequeña ni muy grande</a:t>
            </a:r>
            <a:endParaRPr lang="es-MX" sz="2400" dirty="0">
              <a:latin typeface="+mj-lt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00"/>
          <a:stretch/>
        </p:blipFill>
        <p:spPr>
          <a:xfrm>
            <a:off x="3574472" y="713046"/>
            <a:ext cx="4946074" cy="359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20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3128" y="484909"/>
            <a:ext cx="4190241" cy="3587894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510146" y="4724400"/>
            <a:ext cx="9213272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MX" sz="2400" dirty="0">
                <a:latin typeface="+mj-lt"/>
              </a:rPr>
              <a:t>Dentro del sitio encontrar información relevante al mismo sitio ha sido bastante sencilla</a:t>
            </a:r>
            <a:r>
              <a:rPr lang="es-MX" sz="2400" dirty="0" smtClean="0">
                <a:latin typeface="+mj-lt"/>
                <a:ea typeface="Calibri" panose="020F0502020204030204" pitchFamily="34" charset="0"/>
              </a:rPr>
              <a:t> </a:t>
            </a:r>
            <a:endParaRPr lang="es-MX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81497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1939637" y="1454729"/>
            <a:ext cx="81464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400" dirty="0" smtClean="0">
                <a:latin typeface="+mj-lt"/>
                <a:ea typeface="Calibri" panose="020F0502020204030204" pitchFamily="34" charset="0"/>
              </a:rPr>
              <a:t>Cuenta con </a:t>
            </a:r>
            <a:r>
              <a:rPr lang="es-MX" sz="2400" dirty="0">
                <a:latin typeface="+mj-lt"/>
                <a:ea typeface="Calibri" panose="020F0502020204030204" pitchFamily="34" charset="0"/>
              </a:rPr>
              <a:t>una sección de ayuda en la que los usuarios escriben sus dudas con respecto a la página</a:t>
            </a:r>
            <a:endParaRPr lang="es-MX" sz="2400" dirty="0">
              <a:latin typeface="+mj-lt"/>
            </a:endParaRPr>
          </a:p>
        </p:txBody>
      </p:sp>
      <p:pic>
        <p:nvPicPr>
          <p:cNvPr id="7" name="Imagen 6"/>
          <p:cNvPicPr/>
          <p:nvPr/>
        </p:nvPicPr>
        <p:blipFill>
          <a:blip r:embed="rId2"/>
          <a:stretch>
            <a:fillRect/>
          </a:stretch>
        </p:blipFill>
        <p:spPr>
          <a:xfrm>
            <a:off x="1586346" y="2854094"/>
            <a:ext cx="8853054" cy="239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828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415637" y="4835237"/>
            <a:ext cx="80633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latin typeface="+mj-lt"/>
                <a:ea typeface="Calibri" panose="020F0502020204030204" pitchFamily="34" charset="0"/>
              </a:rPr>
              <a:t>Cuenta con un sinfín de animaciones, estos hacen que el sitio sea más atractivo a la vista </a:t>
            </a:r>
            <a:endParaRPr lang="es-MX" sz="2400" dirty="0">
              <a:latin typeface="+mj-lt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036" y="1244877"/>
            <a:ext cx="6590434" cy="32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172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169" y="4216400"/>
            <a:ext cx="8882856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170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984250" y="1862435"/>
            <a:ext cx="1039971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MX" sz="2400" dirty="0" err="1">
                <a:latin typeface="+mj-lt"/>
              </a:rPr>
              <a:t>Alibaba</a:t>
            </a:r>
            <a:r>
              <a:rPr lang="es-MX" sz="2400" dirty="0">
                <a:latin typeface="+mj-lt"/>
              </a:rPr>
              <a:t> es una plataforma online mayorista donde proveedores y compradores de comercio </a:t>
            </a:r>
            <a:r>
              <a:rPr lang="es-MX" sz="2400" dirty="0" smtClean="0">
                <a:latin typeface="+mj-lt"/>
              </a:rPr>
              <a:t>B2B se </a:t>
            </a:r>
            <a:r>
              <a:rPr lang="es-MX" sz="2400" dirty="0">
                <a:latin typeface="+mj-lt"/>
              </a:rPr>
              <a:t>conectan para hacer compras y ventas a nivel internacional. </a:t>
            </a:r>
            <a:r>
              <a:rPr lang="es-MX" sz="2400" dirty="0" err="1">
                <a:latin typeface="+mj-lt"/>
              </a:rPr>
              <a:t>Alibaba</a:t>
            </a:r>
            <a:r>
              <a:rPr lang="es-MX" sz="2400" dirty="0">
                <a:latin typeface="+mj-lt"/>
              </a:rPr>
              <a:t> ayuda a conectar a pequeños y medianos negocios de todo el mundo</a:t>
            </a:r>
          </a:p>
        </p:txBody>
      </p:sp>
      <p:sp>
        <p:nvSpPr>
          <p:cNvPr id="5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2228056" y="519453"/>
            <a:ext cx="7912100" cy="1155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60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ACERCA DE ALIBABA.COM</a:t>
            </a:r>
            <a:endParaRPr lang="es-ES" sz="60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928" y="3934222"/>
            <a:ext cx="5644356" cy="28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083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84827" y="3944205"/>
            <a:ext cx="10515600" cy="6095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MX" sz="2400" dirty="0">
                <a:latin typeface="+mj-lt"/>
              </a:rPr>
              <a:t>Alibaba.com es primordialmente un servicio de venta online entre empresas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1095664" y="4287104"/>
            <a:ext cx="10293926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MX" sz="2400" dirty="0" smtClean="0">
                <a:latin typeface="+mj-lt"/>
              </a:rPr>
              <a:t>Hace </a:t>
            </a:r>
            <a:r>
              <a:rPr lang="es-MX" sz="2400" dirty="0">
                <a:latin typeface="+mj-lt"/>
              </a:rPr>
              <a:t>posible que vendedores y compradores se pongan en contacto, pero no es la responsable de las transacciones que tengan lugar dentro de </a:t>
            </a:r>
            <a:r>
              <a:rPr lang="es-MX" sz="2400" dirty="0" err="1">
                <a:latin typeface="+mj-lt"/>
              </a:rPr>
              <a:t>Alibaba</a:t>
            </a:r>
            <a:r>
              <a:rPr lang="es-MX" sz="2400" dirty="0">
                <a:latin typeface="+mj-lt"/>
              </a:rPr>
              <a:t>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0" y="399209"/>
            <a:ext cx="4343400" cy="3367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813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112001" y="1376362"/>
            <a:ext cx="4292600" cy="3895725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s-MX" sz="2400" dirty="0">
                <a:latin typeface="+mj-lt"/>
              </a:rPr>
              <a:t>Alibaba.com le ofrece cientos de millones de productos en más de 40 categorías principales diferentes, incluyendo electrónica de consumo, maquinaria y ropa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37" y="1841500"/>
            <a:ext cx="6119875" cy="296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763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61026" y="4775200"/>
            <a:ext cx="10515600" cy="1409700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s-MX" sz="2400" dirty="0" smtClean="0">
                <a:latin typeface="+mj-lt"/>
              </a:rPr>
              <a:t>Ofrece </a:t>
            </a:r>
            <a:r>
              <a:rPr lang="es-MX" sz="2400" dirty="0">
                <a:latin typeface="+mj-lt"/>
              </a:rPr>
              <a:t>servicios de pago y servicios financieros a los consumidores y comerciantes en sus plataformas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228" y="682190"/>
            <a:ext cx="6147197" cy="348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92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363835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MX" sz="2400" dirty="0" err="1">
                <a:latin typeface="+mj-lt"/>
                <a:ea typeface="Calibri" panose="020F0502020204030204" pitchFamily="34" charset="0"/>
              </a:rPr>
              <a:t>Alibaba</a:t>
            </a:r>
            <a:r>
              <a:rPr lang="es-MX" sz="2400" dirty="0">
                <a:latin typeface="+mj-lt"/>
                <a:ea typeface="Calibri" panose="020F0502020204030204" pitchFamily="34" charset="0"/>
              </a:rPr>
              <a:t> </a:t>
            </a:r>
            <a:r>
              <a:rPr lang="es-MX" sz="2400" dirty="0" err="1">
                <a:latin typeface="+mj-lt"/>
                <a:ea typeface="Calibri" panose="020F0502020204030204" pitchFamily="34" charset="0"/>
              </a:rPr>
              <a:t>Group</a:t>
            </a:r>
            <a:r>
              <a:rPr lang="es-MX" sz="2400" dirty="0">
                <a:latin typeface="+mj-lt"/>
                <a:ea typeface="Calibri" panose="020F0502020204030204" pitchFamily="34" charset="0"/>
              </a:rPr>
              <a:t> fue fundado en 1999 por 18 personas lideradas por Jack </a:t>
            </a:r>
            <a:r>
              <a:rPr lang="es-MX" sz="2400" dirty="0" err="1">
                <a:latin typeface="+mj-lt"/>
                <a:ea typeface="Calibri" panose="020F0502020204030204" pitchFamily="34" charset="0"/>
              </a:rPr>
              <a:t>Ma</a:t>
            </a:r>
            <a:r>
              <a:rPr lang="es-MX" sz="2400" dirty="0">
                <a:latin typeface="+mj-lt"/>
                <a:ea typeface="Calibri" panose="020F0502020204030204" pitchFamily="34" charset="0"/>
              </a:rPr>
              <a:t>, un ex profesor de inglés de Hangzhou, China</a:t>
            </a:r>
            <a:endParaRPr lang="es-MX" sz="2400" dirty="0">
              <a:latin typeface="+mj-lt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6096000" y="4265622"/>
            <a:ext cx="6096000" cy="225106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MX" sz="2400" dirty="0">
                <a:latin typeface="+mj-lt"/>
                <a:ea typeface="Calibri" panose="020F0502020204030204" pitchFamily="34" charset="0"/>
              </a:rPr>
              <a:t>Sus fundadores comenzaron la empresa para defender a las pequeñas empresas, con la convicción de que Internet nivelaría el campo de juego</a:t>
            </a:r>
            <a:endParaRPr lang="es-MX" sz="2400" dirty="0">
              <a:latin typeface="+mj-lt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2500"/>
          <a:stretch/>
        </p:blipFill>
        <p:spPr>
          <a:xfrm>
            <a:off x="1147778" y="2679700"/>
            <a:ext cx="3800444" cy="383698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650" y="862806"/>
            <a:ext cx="4584700" cy="257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4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/>
          <p:nvPr/>
        </p:nvPicPr>
        <p:blipFill>
          <a:blip r:embed="rId2"/>
          <a:stretch>
            <a:fillRect/>
          </a:stretch>
        </p:blipFill>
        <p:spPr>
          <a:xfrm>
            <a:off x="787400" y="2489200"/>
            <a:ext cx="10680700" cy="1168399"/>
          </a:xfrm>
          <a:prstGeom prst="rect">
            <a:avLst/>
          </a:prstGeom>
        </p:spPr>
      </p:pic>
      <p:cxnSp>
        <p:nvCxnSpPr>
          <p:cNvPr id="8" name="Conector recto de flecha 7"/>
          <p:cNvCxnSpPr/>
          <p:nvPr/>
        </p:nvCxnSpPr>
        <p:spPr>
          <a:xfrm>
            <a:off x="4152900" y="1358900"/>
            <a:ext cx="0" cy="113030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7912100" y="1739900"/>
            <a:ext cx="393700" cy="74930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/>
          <p:nvPr/>
        </p:nvCxnSpPr>
        <p:spPr>
          <a:xfrm>
            <a:off x="9474200" y="1828800"/>
            <a:ext cx="38100" cy="66040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>
            <a:off x="10274300" y="1498600"/>
            <a:ext cx="12700" cy="99060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/>
          <p:nvPr/>
        </p:nvCxnSpPr>
        <p:spPr>
          <a:xfrm flipH="1">
            <a:off x="11125200" y="1828800"/>
            <a:ext cx="203200" cy="66040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Conector recto de flecha 19"/>
          <p:cNvCxnSpPr/>
          <p:nvPr/>
        </p:nvCxnSpPr>
        <p:spPr>
          <a:xfrm flipV="1">
            <a:off x="1117601" y="3746499"/>
            <a:ext cx="266699" cy="98425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Conector recto de flecha 21"/>
          <p:cNvCxnSpPr/>
          <p:nvPr/>
        </p:nvCxnSpPr>
        <p:spPr>
          <a:xfrm flipV="1">
            <a:off x="2476500" y="3784600"/>
            <a:ext cx="69850" cy="673099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/>
          <p:nvPr/>
        </p:nvCxnSpPr>
        <p:spPr>
          <a:xfrm flipH="1" flipV="1">
            <a:off x="3721100" y="3657599"/>
            <a:ext cx="25400" cy="83820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 flipH="1" flipV="1">
            <a:off x="4838700" y="3657599"/>
            <a:ext cx="234950" cy="1670051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/>
          <p:nvPr/>
        </p:nvCxnSpPr>
        <p:spPr>
          <a:xfrm flipV="1">
            <a:off x="5969000" y="3784600"/>
            <a:ext cx="0" cy="711199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/>
          <p:nvPr/>
        </p:nvCxnSpPr>
        <p:spPr>
          <a:xfrm flipH="1" flipV="1">
            <a:off x="6807200" y="3657599"/>
            <a:ext cx="533400" cy="704851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Rectángulo 36"/>
          <p:cNvSpPr/>
          <p:nvPr/>
        </p:nvSpPr>
        <p:spPr>
          <a:xfrm>
            <a:off x="3282950" y="793750"/>
            <a:ext cx="1739900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  <a:latin typeface="+mj-lt"/>
              </a:rPr>
              <a:t>Buscador</a:t>
            </a:r>
            <a:endParaRPr lang="es-MX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8" name="Rectángulo 37"/>
          <p:cNvSpPr/>
          <p:nvPr/>
        </p:nvSpPr>
        <p:spPr>
          <a:xfrm>
            <a:off x="6604000" y="1219200"/>
            <a:ext cx="2209800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  <a:latin typeface="+mj-lt"/>
              </a:rPr>
              <a:t>Registro / </a:t>
            </a:r>
            <a:r>
              <a:rPr lang="es-MX" dirty="0" err="1" smtClean="0">
                <a:solidFill>
                  <a:schemeClr val="tx1"/>
                </a:solidFill>
                <a:latin typeface="+mj-lt"/>
              </a:rPr>
              <a:t>Login</a:t>
            </a:r>
            <a:endParaRPr lang="es-MX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9" name="Rectángulo 38"/>
          <p:cNvSpPr/>
          <p:nvPr/>
        </p:nvSpPr>
        <p:spPr>
          <a:xfrm>
            <a:off x="8534400" y="1384300"/>
            <a:ext cx="1739900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  <a:latin typeface="+mj-lt"/>
              </a:rPr>
              <a:t>Pedidos</a:t>
            </a:r>
            <a:endParaRPr lang="es-MX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0" name="Rectángulo 39"/>
          <p:cNvSpPr/>
          <p:nvPr/>
        </p:nvSpPr>
        <p:spPr>
          <a:xfrm>
            <a:off x="9385300" y="901699"/>
            <a:ext cx="1739900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  <a:latin typeface="+mj-lt"/>
              </a:rPr>
              <a:t>Favoritos</a:t>
            </a:r>
            <a:endParaRPr lang="es-MX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1" name="Rectángulo 40"/>
          <p:cNvSpPr/>
          <p:nvPr/>
        </p:nvSpPr>
        <p:spPr>
          <a:xfrm>
            <a:off x="10502900" y="1289049"/>
            <a:ext cx="1739900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  <a:latin typeface="+mj-lt"/>
              </a:rPr>
              <a:t>Carrito</a:t>
            </a:r>
          </a:p>
        </p:txBody>
      </p:sp>
      <p:sp>
        <p:nvSpPr>
          <p:cNvPr id="42" name="Rectángulo 41"/>
          <p:cNvSpPr/>
          <p:nvPr/>
        </p:nvSpPr>
        <p:spPr>
          <a:xfrm>
            <a:off x="6604000" y="4305300"/>
            <a:ext cx="1739900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  <a:latin typeface="+mj-lt"/>
              </a:rPr>
              <a:t>Ayuda</a:t>
            </a:r>
            <a:endParaRPr lang="es-MX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3" name="Rectángulo 42"/>
          <p:cNvSpPr/>
          <p:nvPr/>
        </p:nvSpPr>
        <p:spPr>
          <a:xfrm>
            <a:off x="5099050" y="4622800"/>
            <a:ext cx="1739900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  <a:latin typeface="+mj-lt"/>
              </a:rPr>
              <a:t>Servicios</a:t>
            </a:r>
            <a:endParaRPr lang="es-MX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4" name="Rectángulo 43"/>
          <p:cNvSpPr/>
          <p:nvPr/>
        </p:nvSpPr>
        <p:spPr>
          <a:xfrm>
            <a:off x="4333875" y="5327650"/>
            <a:ext cx="1739900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  <a:latin typeface="+mj-lt"/>
              </a:rPr>
              <a:t>Membresía</a:t>
            </a:r>
            <a:endParaRPr lang="es-MX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5" name="Rectángulo 44"/>
          <p:cNvSpPr/>
          <p:nvPr/>
        </p:nvSpPr>
        <p:spPr>
          <a:xfrm>
            <a:off x="3038474" y="4597400"/>
            <a:ext cx="1739900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  <a:latin typeface="+mj-lt"/>
              </a:rPr>
              <a:t>Exhibiciones comerciales</a:t>
            </a:r>
            <a:endParaRPr lang="es-MX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6" name="Rectángulo 45"/>
          <p:cNvSpPr/>
          <p:nvPr/>
        </p:nvSpPr>
        <p:spPr>
          <a:xfrm>
            <a:off x="1533525" y="4413248"/>
            <a:ext cx="1739900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  <a:latin typeface="+mj-lt"/>
              </a:rPr>
              <a:t>Listo para nave</a:t>
            </a:r>
            <a:endParaRPr lang="es-MX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7" name="Rectángulo 46"/>
          <p:cNvSpPr/>
          <p:nvPr/>
        </p:nvSpPr>
        <p:spPr>
          <a:xfrm>
            <a:off x="101601" y="4762499"/>
            <a:ext cx="1739900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  <a:latin typeface="+mj-lt"/>
              </a:rPr>
              <a:t>Categorías</a:t>
            </a:r>
            <a:endParaRPr lang="es-MX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6415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869186" y="441277"/>
            <a:ext cx="3182144" cy="80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err="1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Login</a:t>
            </a: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 / Registro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186" y="1374443"/>
            <a:ext cx="3857625" cy="4191000"/>
          </a:xfrm>
          <a:prstGeom prst="rect">
            <a:avLst/>
          </a:prstGeom>
        </p:spPr>
      </p:pic>
      <p:sp>
        <p:nvSpPr>
          <p:cNvPr id="8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6861065" y="2186950"/>
            <a:ext cx="3182144" cy="800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4400" b="1" dirty="0" smtClean="0">
                <a:solidFill>
                  <a:srgbClr val="FF6600"/>
                </a:solidFill>
                <a:latin typeface="Gill Sans MT Condensed" panose="020B0506020104020203" pitchFamily="34" charset="0"/>
                <a:cs typeface="Arial" panose="020B0604020202020204" pitchFamily="34" charset="0"/>
              </a:rPr>
              <a:t>Pedidos</a:t>
            </a:r>
            <a:endParaRPr lang="es-ES" sz="4400" b="1" dirty="0">
              <a:solidFill>
                <a:srgbClr val="FF6600"/>
              </a:solidFill>
              <a:latin typeface="Gill Sans MT Condensed" panose="020B0506020104020203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599" y="3149149"/>
            <a:ext cx="6541077" cy="174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75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TM02900720[[fn=Integral]]</Template>
  <TotalTime>2979</TotalTime>
  <Words>400</Words>
  <Application>Microsoft Office PowerPoint</Application>
  <PresentationFormat>Panorámica</PresentationFormat>
  <Paragraphs>52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Gill Sans MT Condensed</vt:lpstr>
      <vt:lpstr>Wingdings 2</vt:lpstr>
      <vt:lpstr>HDOfficeLightV0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viri garcia</dc:creator>
  <cp:lastModifiedBy>viri garcia</cp:lastModifiedBy>
  <cp:revision>29</cp:revision>
  <dcterms:created xsi:type="dcterms:W3CDTF">2019-06-13T01:05:59Z</dcterms:created>
  <dcterms:modified xsi:type="dcterms:W3CDTF">2019-06-16T23:54:56Z</dcterms:modified>
</cp:coreProperties>
</file>

<file path=docProps/thumbnail.jpeg>
</file>